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Lst>
  <p:sldSz cx="12801600" cy="9601200" type="A3"/>
  <p:notesSz cx="9939338" cy="6807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47" userDrawn="1">
          <p15:clr>
            <a:srgbClr val="A4A3A4"/>
          </p15:clr>
        </p15:guide>
        <p15:guide id="2" pos="40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EC11"/>
    <a:srgbClr val="D2934E"/>
    <a:srgbClr val="FFFFFF"/>
    <a:srgbClr val="CD87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53" d="100"/>
          <a:sy n="53" d="100"/>
        </p:scale>
        <p:origin x="1320" y="48"/>
      </p:cViewPr>
      <p:guideLst>
        <p:guide orient="horz" pos="3047"/>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1832805-B5DA-4B9F-8D2F-20DCEAD2DD57}" type="datetimeFigureOut">
              <a:rPr kumimoji="1" lang="ja-JP" altLang="en-US" smtClean="0"/>
              <a:t>2026/6/5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D8CBF0-7123-4B24-BCF7-09A4C9385643}" type="slidenum">
              <a:rPr kumimoji="1" lang="ja-JP" altLang="en-US" smtClean="0"/>
              <a:t>‹#›</a:t>
            </a:fld>
            <a:endParaRPr kumimoji="1" lang="ja-JP" altLang="en-US"/>
          </a:p>
        </p:txBody>
      </p:sp>
    </p:spTree>
    <p:extLst>
      <p:ext uri="{BB962C8B-B14F-4D97-AF65-F5344CB8AC3E}">
        <p14:creationId xmlns:p14="http://schemas.microsoft.com/office/powerpoint/2010/main" val="723353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1832805-B5DA-4B9F-8D2F-20DCEAD2DD57}" type="datetimeFigureOut">
              <a:rPr kumimoji="1" lang="ja-JP" altLang="en-US" smtClean="0"/>
              <a:t>2026/6/5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D8CBF0-7123-4B24-BCF7-09A4C9385643}" type="slidenum">
              <a:rPr kumimoji="1" lang="ja-JP" altLang="en-US" smtClean="0"/>
              <a:t>‹#›</a:t>
            </a:fld>
            <a:endParaRPr kumimoji="1" lang="ja-JP" altLang="en-US"/>
          </a:p>
        </p:txBody>
      </p:sp>
    </p:spTree>
    <p:extLst>
      <p:ext uri="{BB962C8B-B14F-4D97-AF65-F5344CB8AC3E}">
        <p14:creationId xmlns:p14="http://schemas.microsoft.com/office/powerpoint/2010/main" val="2766285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1832805-B5DA-4B9F-8D2F-20DCEAD2DD57}" type="datetimeFigureOut">
              <a:rPr kumimoji="1" lang="ja-JP" altLang="en-US" smtClean="0"/>
              <a:t>2026/6/5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D8CBF0-7123-4B24-BCF7-09A4C9385643}" type="slidenum">
              <a:rPr kumimoji="1" lang="ja-JP" altLang="en-US" smtClean="0"/>
              <a:t>‹#›</a:t>
            </a:fld>
            <a:endParaRPr kumimoji="1" lang="ja-JP" altLang="en-US"/>
          </a:p>
        </p:txBody>
      </p:sp>
    </p:spTree>
    <p:extLst>
      <p:ext uri="{BB962C8B-B14F-4D97-AF65-F5344CB8AC3E}">
        <p14:creationId xmlns:p14="http://schemas.microsoft.com/office/powerpoint/2010/main" val="2086747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1832805-B5DA-4B9F-8D2F-20DCEAD2DD57}" type="datetimeFigureOut">
              <a:rPr kumimoji="1" lang="ja-JP" altLang="en-US" smtClean="0"/>
              <a:t>2026/6/5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D8CBF0-7123-4B24-BCF7-09A4C9385643}" type="slidenum">
              <a:rPr kumimoji="1" lang="ja-JP" altLang="en-US" smtClean="0"/>
              <a:t>‹#›</a:t>
            </a:fld>
            <a:endParaRPr kumimoji="1" lang="ja-JP" altLang="en-US"/>
          </a:p>
        </p:txBody>
      </p:sp>
    </p:spTree>
    <p:extLst>
      <p:ext uri="{BB962C8B-B14F-4D97-AF65-F5344CB8AC3E}">
        <p14:creationId xmlns:p14="http://schemas.microsoft.com/office/powerpoint/2010/main" val="2752553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1832805-B5DA-4B9F-8D2F-20DCEAD2DD57}" type="datetimeFigureOut">
              <a:rPr kumimoji="1" lang="ja-JP" altLang="en-US" smtClean="0"/>
              <a:t>2026/6/5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D8CBF0-7123-4B24-BCF7-09A4C9385643}" type="slidenum">
              <a:rPr kumimoji="1" lang="ja-JP" altLang="en-US" smtClean="0"/>
              <a:t>‹#›</a:t>
            </a:fld>
            <a:endParaRPr kumimoji="1" lang="ja-JP" altLang="en-US"/>
          </a:p>
        </p:txBody>
      </p:sp>
    </p:spTree>
    <p:extLst>
      <p:ext uri="{BB962C8B-B14F-4D97-AF65-F5344CB8AC3E}">
        <p14:creationId xmlns:p14="http://schemas.microsoft.com/office/powerpoint/2010/main" val="3157141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1832805-B5DA-4B9F-8D2F-20DCEAD2DD57}" type="datetimeFigureOut">
              <a:rPr kumimoji="1" lang="ja-JP" altLang="en-US" smtClean="0"/>
              <a:t>2026/6/5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D8CBF0-7123-4B24-BCF7-09A4C9385643}" type="slidenum">
              <a:rPr kumimoji="1" lang="ja-JP" altLang="en-US" smtClean="0"/>
              <a:t>‹#›</a:t>
            </a:fld>
            <a:endParaRPr kumimoji="1" lang="ja-JP" altLang="en-US"/>
          </a:p>
        </p:txBody>
      </p:sp>
    </p:spTree>
    <p:extLst>
      <p:ext uri="{BB962C8B-B14F-4D97-AF65-F5344CB8AC3E}">
        <p14:creationId xmlns:p14="http://schemas.microsoft.com/office/powerpoint/2010/main" val="200108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1832805-B5DA-4B9F-8D2F-20DCEAD2DD57}" type="datetimeFigureOut">
              <a:rPr kumimoji="1" lang="ja-JP" altLang="en-US" smtClean="0"/>
              <a:t>2026/6/5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9D8CBF0-7123-4B24-BCF7-09A4C9385643}" type="slidenum">
              <a:rPr kumimoji="1" lang="ja-JP" altLang="en-US" smtClean="0"/>
              <a:t>‹#›</a:t>
            </a:fld>
            <a:endParaRPr kumimoji="1" lang="ja-JP" altLang="en-US"/>
          </a:p>
        </p:txBody>
      </p:sp>
    </p:spTree>
    <p:extLst>
      <p:ext uri="{BB962C8B-B14F-4D97-AF65-F5344CB8AC3E}">
        <p14:creationId xmlns:p14="http://schemas.microsoft.com/office/powerpoint/2010/main" val="884353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1832805-B5DA-4B9F-8D2F-20DCEAD2DD57}" type="datetimeFigureOut">
              <a:rPr kumimoji="1" lang="ja-JP" altLang="en-US" smtClean="0"/>
              <a:t>2026/6/5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9D8CBF0-7123-4B24-BCF7-09A4C9385643}" type="slidenum">
              <a:rPr kumimoji="1" lang="ja-JP" altLang="en-US" smtClean="0"/>
              <a:t>‹#›</a:t>
            </a:fld>
            <a:endParaRPr kumimoji="1" lang="ja-JP" altLang="en-US"/>
          </a:p>
        </p:txBody>
      </p:sp>
    </p:spTree>
    <p:extLst>
      <p:ext uri="{BB962C8B-B14F-4D97-AF65-F5344CB8AC3E}">
        <p14:creationId xmlns:p14="http://schemas.microsoft.com/office/powerpoint/2010/main" val="3053208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32805-B5DA-4B9F-8D2F-20DCEAD2DD57}" type="datetimeFigureOut">
              <a:rPr kumimoji="1" lang="ja-JP" altLang="en-US" smtClean="0"/>
              <a:t>2026/6/5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9D8CBF0-7123-4B24-BCF7-09A4C9385643}" type="slidenum">
              <a:rPr kumimoji="1" lang="ja-JP" altLang="en-US" smtClean="0"/>
              <a:t>‹#›</a:t>
            </a:fld>
            <a:endParaRPr kumimoji="1" lang="ja-JP" altLang="en-US"/>
          </a:p>
        </p:txBody>
      </p:sp>
    </p:spTree>
    <p:extLst>
      <p:ext uri="{BB962C8B-B14F-4D97-AF65-F5344CB8AC3E}">
        <p14:creationId xmlns:p14="http://schemas.microsoft.com/office/powerpoint/2010/main" val="97866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1832805-B5DA-4B9F-8D2F-20DCEAD2DD57}" type="datetimeFigureOut">
              <a:rPr kumimoji="1" lang="ja-JP" altLang="en-US" smtClean="0"/>
              <a:t>2026/6/5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D8CBF0-7123-4B24-BCF7-09A4C9385643}" type="slidenum">
              <a:rPr kumimoji="1" lang="ja-JP" altLang="en-US" smtClean="0"/>
              <a:t>‹#›</a:t>
            </a:fld>
            <a:endParaRPr kumimoji="1" lang="ja-JP" altLang="en-US"/>
          </a:p>
        </p:txBody>
      </p:sp>
    </p:spTree>
    <p:extLst>
      <p:ext uri="{BB962C8B-B14F-4D97-AF65-F5344CB8AC3E}">
        <p14:creationId xmlns:p14="http://schemas.microsoft.com/office/powerpoint/2010/main" val="4062958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1832805-B5DA-4B9F-8D2F-20DCEAD2DD57}" type="datetimeFigureOut">
              <a:rPr kumimoji="1" lang="ja-JP" altLang="en-US" smtClean="0"/>
              <a:t>2026/6/5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D8CBF0-7123-4B24-BCF7-09A4C9385643}" type="slidenum">
              <a:rPr kumimoji="1" lang="ja-JP" altLang="en-US" smtClean="0"/>
              <a:t>‹#›</a:t>
            </a:fld>
            <a:endParaRPr kumimoji="1" lang="ja-JP" altLang="en-US"/>
          </a:p>
        </p:txBody>
      </p:sp>
    </p:spTree>
    <p:extLst>
      <p:ext uri="{BB962C8B-B14F-4D97-AF65-F5344CB8AC3E}">
        <p14:creationId xmlns:p14="http://schemas.microsoft.com/office/powerpoint/2010/main" val="1220572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81832805-B5DA-4B9F-8D2F-20DCEAD2DD57}" type="datetimeFigureOut">
              <a:rPr kumimoji="1" lang="ja-JP" altLang="en-US" smtClean="0"/>
              <a:t>2026/6/5</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F9D8CBF0-7123-4B24-BCF7-09A4C9385643}" type="slidenum">
              <a:rPr kumimoji="1" lang="ja-JP" altLang="en-US" smtClean="0"/>
              <a:t>‹#›</a:t>
            </a:fld>
            <a:endParaRPr kumimoji="1" lang="ja-JP" altLang="en-US"/>
          </a:p>
        </p:txBody>
      </p:sp>
    </p:spTree>
    <p:extLst>
      <p:ext uri="{BB962C8B-B14F-4D97-AF65-F5344CB8AC3E}">
        <p14:creationId xmlns:p14="http://schemas.microsoft.com/office/powerpoint/2010/main" val="14531001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839E7A4D-4615-4A08-B949-3F969031259F}"/>
              </a:ext>
            </a:extLst>
          </p:cNvPr>
          <p:cNvGrpSpPr/>
          <p:nvPr/>
        </p:nvGrpSpPr>
        <p:grpSpPr>
          <a:xfrm>
            <a:off x="0" y="-42472"/>
            <a:ext cx="12952226" cy="9637136"/>
            <a:chOff x="-2" y="-42472"/>
            <a:chExt cx="12952226" cy="9637136"/>
          </a:xfrm>
        </p:grpSpPr>
        <p:pic>
          <p:nvPicPr>
            <p:cNvPr id="5" name="図 4">
              <a:extLst>
                <a:ext uri="{FF2B5EF4-FFF2-40B4-BE49-F238E27FC236}">
                  <a16:creationId xmlns:a16="http://schemas.microsoft.com/office/drawing/2014/main" id="{8F273064-5447-40DE-BAB8-AA6429E7E7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2393764"/>
              <a:ext cx="12801600" cy="7200900"/>
            </a:xfrm>
            <a:prstGeom prst="rect">
              <a:avLst/>
            </a:prstGeom>
          </p:spPr>
        </p:pic>
        <p:pic>
          <p:nvPicPr>
            <p:cNvPr id="7" name="図 6">
              <a:extLst>
                <a:ext uri="{FF2B5EF4-FFF2-40B4-BE49-F238E27FC236}">
                  <a16:creationId xmlns:a16="http://schemas.microsoft.com/office/drawing/2014/main" id="{7DB4CE6D-6152-4B02-B684-F97558CE51C7}"/>
                </a:ext>
              </a:extLst>
            </p:cNvPr>
            <p:cNvPicPr>
              <a:picLocks noChangeAspect="1"/>
            </p:cNvPicPr>
            <p:nvPr/>
          </p:nvPicPr>
          <p:blipFill rotWithShape="1">
            <a:blip r:embed="rId3">
              <a:extLst>
                <a:ext uri="{28A0092B-C50C-407E-A947-70E740481C1C}">
                  <a14:useLocalDpi xmlns:a14="http://schemas.microsoft.com/office/drawing/2010/main" val="0"/>
                </a:ext>
              </a:extLst>
            </a:blip>
            <a:srcRect l="7935" r="-1164" b="64253"/>
            <a:stretch/>
          </p:blipFill>
          <p:spPr>
            <a:xfrm>
              <a:off x="-2" y="-42472"/>
              <a:ext cx="12952226" cy="2912478"/>
            </a:xfrm>
            <a:prstGeom prst="rect">
              <a:avLst/>
            </a:prstGeom>
          </p:spPr>
        </p:pic>
        <p:sp>
          <p:nvSpPr>
            <p:cNvPr id="4" name="フローチャート: 結合子 3">
              <a:extLst>
                <a:ext uri="{FF2B5EF4-FFF2-40B4-BE49-F238E27FC236}">
                  <a16:creationId xmlns:a16="http://schemas.microsoft.com/office/drawing/2014/main" id="{B77340F4-05A6-47BA-8BA4-01C40F34E922}"/>
                </a:ext>
              </a:extLst>
            </p:cNvPr>
            <p:cNvSpPr/>
            <p:nvPr/>
          </p:nvSpPr>
          <p:spPr>
            <a:xfrm>
              <a:off x="53931" y="1310321"/>
              <a:ext cx="1271016" cy="1227605"/>
            </a:xfrm>
            <a:prstGeom prst="flowChartConnector">
              <a:avLst/>
            </a:prstGeom>
            <a:solidFill>
              <a:srgbClr val="F7EC11">
                <a:alpha val="82000"/>
              </a:srgbClr>
            </a:solidFill>
            <a:ln>
              <a:noFill/>
            </a:ln>
            <a:effectLst>
              <a:outerShdw blurRad="508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 name="図 27">
              <a:extLst>
                <a:ext uri="{FF2B5EF4-FFF2-40B4-BE49-F238E27FC236}">
                  <a16:creationId xmlns:a16="http://schemas.microsoft.com/office/drawing/2014/main" id="{8C7E9BD3-087C-40A5-B3AB-48CAAC992351}"/>
                </a:ext>
              </a:extLst>
            </p:cNvPr>
            <p:cNvPicPr>
              <a:picLocks noChangeAspect="1"/>
            </p:cNvPicPr>
            <p:nvPr/>
          </p:nvPicPr>
          <p:blipFill rotWithShape="1">
            <a:blip r:embed="rId3">
              <a:extLst>
                <a:ext uri="{28A0092B-C50C-407E-A947-70E740481C1C}">
                  <a14:useLocalDpi xmlns:a14="http://schemas.microsoft.com/office/drawing/2010/main" val="0"/>
                </a:ext>
              </a:extLst>
            </a:blip>
            <a:srcRect l="47877" r="23524" b="57413"/>
            <a:stretch/>
          </p:blipFill>
          <p:spPr>
            <a:xfrm>
              <a:off x="3721667" y="7417105"/>
              <a:ext cx="3108341" cy="1734899"/>
            </a:xfrm>
            <a:prstGeom prst="rect">
              <a:avLst/>
            </a:prstGeom>
          </p:spPr>
        </p:pic>
      </p:grpSp>
      <p:pic>
        <p:nvPicPr>
          <p:cNvPr id="14" name="図 13">
            <a:extLst>
              <a:ext uri="{FF2B5EF4-FFF2-40B4-BE49-F238E27FC236}">
                <a16:creationId xmlns:a16="http://schemas.microsoft.com/office/drawing/2014/main" id="{3FC50FD5-462C-439A-93A8-F8C5D724002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1291096">
            <a:off x="9238076" y="1068881"/>
            <a:ext cx="837627" cy="594014"/>
          </a:xfrm>
          <a:prstGeom prst="rect">
            <a:avLst/>
          </a:prstGeom>
        </p:spPr>
      </p:pic>
      <p:pic>
        <p:nvPicPr>
          <p:cNvPr id="9" name="図 8">
            <a:extLst>
              <a:ext uri="{FF2B5EF4-FFF2-40B4-BE49-F238E27FC236}">
                <a16:creationId xmlns:a16="http://schemas.microsoft.com/office/drawing/2014/main" id="{F13CCCF8-5AC8-4993-9380-76528F83953D}"/>
              </a:ext>
            </a:extLst>
          </p:cNvPr>
          <p:cNvPicPr>
            <a:picLocks noChangeAspect="1"/>
          </p:cNvPicPr>
          <p:nvPr/>
        </p:nvPicPr>
        <p:blipFill rotWithShape="1">
          <a:blip r:embed="rId5">
            <a:extLst>
              <a:ext uri="{28A0092B-C50C-407E-A947-70E740481C1C}">
                <a14:useLocalDpi xmlns:a14="http://schemas.microsoft.com/office/drawing/2010/main" val="0"/>
              </a:ext>
            </a:extLst>
          </a:blip>
          <a:srcRect l="11322" t="8113" r="10320" b="8949"/>
          <a:stretch/>
        </p:blipFill>
        <p:spPr>
          <a:xfrm rot="5400000">
            <a:off x="6247240" y="2924963"/>
            <a:ext cx="6380602" cy="6073483"/>
          </a:xfrm>
          <a:prstGeom prst="rect">
            <a:avLst/>
          </a:prstGeom>
        </p:spPr>
      </p:pic>
      <p:sp>
        <p:nvSpPr>
          <p:cNvPr id="10" name="テキスト ボックス 9">
            <a:extLst>
              <a:ext uri="{FF2B5EF4-FFF2-40B4-BE49-F238E27FC236}">
                <a16:creationId xmlns:a16="http://schemas.microsoft.com/office/drawing/2014/main" id="{D317527E-564F-47AB-8002-4A003F8CBAB8}"/>
              </a:ext>
            </a:extLst>
          </p:cNvPr>
          <p:cNvSpPr txBox="1"/>
          <p:nvPr/>
        </p:nvSpPr>
        <p:spPr>
          <a:xfrm>
            <a:off x="251742" y="2823347"/>
            <a:ext cx="6118759" cy="7294305"/>
          </a:xfrm>
          <a:prstGeom prst="rect">
            <a:avLst/>
          </a:prstGeom>
          <a:noFill/>
        </p:spPr>
        <p:txBody>
          <a:bodyPr wrap="square" rtlCol="0">
            <a:spAutoFit/>
          </a:bodyPr>
          <a:lstStyle/>
          <a:p>
            <a:r>
              <a:rPr lang="ja-JP" altLang="ja-JP" sz="2800" dirty="0">
                <a:effectLst/>
                <a:ea typeface="游明朝" panose="02020400000000000000" pitchFamily="18" charset="-128"/>
                <a:cs typeface="Times New Roman" panose="02020603050405020304" pitchFamily="18" charset="0"/>
              </a:rPr>
              <a:t>石川県輪島市は令和</a:t>
            </a:r>
            <a:r>
              <a:rPr lang="en-US" altLang="ja-JP" sz="2800" dirty="0">
                <a:effectLst/>
                <a:ea typeface="游明朝" panose="02020400000000000000" pitchFamily="18" charset="-128"/>
                <a:cs typeface="Times New Roman" panose="02020603050405020304" pitchFamily="18" charset="0"/>
              </a:rPr>
              <a:t>6</a:t>
            </a:r>
            <a:r>
              <a:rPr lang="ja-JP" altLang="ja-JP" sz="2800" dirty="0">
                <a:effectLst/>
                <a:ea typeface="游明朝" panose="02020400000000000000" pitchFamily="18" charset="-128"/>
                <a:cs typeface="Times New Roman" panose="02020603050405020304" pitchFamily="18" charset="0"/>
              </a:rPr>
              <a:t>年</a:t>
            </a:r>
            <a:r>
              <a:rPr lang="en-US" altLang="ja-JP" sz="2800" dirty="0">
                <a:effectLst/>
                <a:ea typeface="游明朝" panose="02020400000000000000" pitchFamily="18" charset="-128"/>
                <a:cs typeface="Times New Roman" panose="02020603050405020304" pitchFamily="18" charset="0"/>
              </a:rPr>
              <a:t>1</a:t>
            </a:r>
            <a:r>
              <a:rPr lang="ja-JP" altLang="ja-JP" sz="2800" dirty="0">
                <a:effectLst/>
                <a:ea typeface="游明朝" panose="02020400000000000000" pitchFamily="18" charset="-128"/>
                <a:cs typeface="Times New Roman" panose="02020603050405020304" pitchFamily="18" charset="0"/>
              </a:rPr>
              <a:t>月</a:t>
            </a:r>
            <a:r>
              <a:rPr lang="en-US" altLang="ja-JP" sz="2800" dirty="0">
                <a:effectLst/>
                <a:ea typeface="游明朝" panose="02020400000000000000" pitchFamily="18" charset="-128"/>
                <a:cs typeface="Times New Roman" panose="02020603050405020304" pitchFamily="18" charset="0"/>
              </a:rPr>
              <a:t>1</a:t>
            </a:r>
            <a:r>
              <a:rPr lang="ja-JP" altLang="ja-JP" sz="2800" dirty="0">
                <a:effectLst/>
                <a:ea typeface="游明朝" panose="02020400000000000000" pitchFamily="18" charset="-128"/>
                <a:cs typeface="Times New Roman" panose="02020603050405020304" pitchFamily="18" charset="0"/>
              </a:rPr>
              <a:t>日に発生した能登半島地震、同年</a:t>
            </a:r>
            <a:r>
              <a:rPr lang="en-US" altLang="ja-JP" sz="2800" dirty="0">
                <a:effectLst/>
                <a:ea typeface="游明朝" panose="02020400000000000000" pitchFamily="18" charset="-128"/>
                <a:cs typeface="Times New Roman" panose="02020603050405020304" pitchFamily="18" charset="0"/>
              </a:rPr>
              <a:t>9</a:t>
            </a:r>
            <a:r>
              <a:rPr lang="ja-JP" altLang="ja-JP" sz="2800" dirty="0">
                <a:effectLst/>
                <a:ea typeface="游明朝" panose="02020400000000000000" pitchFamily="18" charset="-128"/>
                <a:cs typeface="Times New Roman" panose="02020603050405020304" pitchFamily="18" charset="0"/>
              </a:rPr>
              <a:t>月</a:t>
            </a:r>
            <a:r>
              <a:rPr lang="en-US" altLang="ja-JP" sz="2800" dirty="0">
                <a:effectLst/>
                <a:ea typeface="游明朝" panose="02020400000000000000" pitchFamily="18" charset="-128"/>
                <a:cs typeface="Times New Roman" panose="02020603050405020304" pitchFamily="18" charset="0"/>
              </a:rPr>
              <a:t>21</a:t>
            </a:r>
            <a:r>
              <a:rPr lang="ja-JP" altLang="ja-JP" sz="2800" dirty="0">
                <a:effectLst/>
                <a:ea typeface="游明朝" panose="02020400000000000000" pitchFamily="18" charset="-128"/>
                <a:cs typeface="Times New Roman" panose="02020603050405020304" pitchFamily="18" charset="0"/>
              </a:rPr>
              <a:t>日に発生した奥能登豪雨で甚大な被害を受けました。市内は今もなお、災害の傷跡が残っており、</a:t>
            </a:r>
            <a:r>
              <a:rPr lang="ja-JP" altLang="en-US" sz="2800" dirty="0">
                <a:ea typeface="游明朝" panose="02020400000000000000" pitchFamily="18" charset="-128"/>
                <a:cs typeface="Times New Roman" panose="02020603050405020304" pitchFamily="18" charset="0"/>
              </a:rPr>
              <a:t>生活の再建に制約が及んでいます。</a:t>
            </a:r>
            <a:endParaRPr lang="en-US" altLang="ja-JP" sz="2800" dirty="0">
              <a:ea typeface="游明朝" panose="02020400000000000000" pitchFamily="18" charset="-128"/>
              <a:cs typeface="Times New Roman" panose="02020603050405020304" pitchFamily="18" charset="0"/>
            </a:endParaRPr>
          </a:p>
          <a:p>
            <a:r>
              <a:rPr lang="ja-JP" altLang="ja-JP" sz="2800" dirty="0">
                <a:effectLst/>
                <a:ea typeface="游明朝" panose="02020400000000000000" pitchFamily="18" charset="-128"/>
                <a:cs typeface="Times New Roman" panose="02020603050405020304" pitchFamily="18" charset="0"/>
              </a:rPr>
              <a:t>しかし、飲食店や宿の営業が再開するなど、前を向</a:t>
            </a:r>
            <a:r>
              <a:rPr lang="ja-JP" altLang="en-US" sz="2800" dirty="0">
                <a:effectLst/>
                <a:ea typeface="游明朝" panose="02020400000000000000" pitchFamily="18" charset="-128"/>
                <a:cs typeface="Times New Roman" panose="02020603050405020304" pitchFamily="18" charset="0"/>
              </a:rPr>
              <a:t>いて進んでおり</a:t>
            </a:r>
            <a:r>
              <a:rPr lang="ja-JP" altLang="ja-JP" sz="2800" dirty="0">
                <a:effectLst/>
                <a:ea typeface="游明朝" panose="02020400000000000000" pitchFamily="18" charset="-128"/>
                <a:cs typeface="Times New Roman" panose="02020603050405020304" pitchFamily="18" charset="0"/>
              </a:rPr>
              <a:t>復興スローガン「もとよりもっと 新・輪島」のもと復興を目指しています。今日は輪島の特産品をお持ちしましたのでぜひお立ち寄りください。</a:t>
            </a:r>
            <a:endParaRPr lang="en-US" altLang="ja-JP" sz="2800" dirty="0">
              <a:effectLst/>
              <a:ea typeface="游明朝" panose="02020400000000000000" pitchFamily="18" charset="-128"/>
              <a:cs typeface="Times New Roman" panose="02020603050405020304" pitchFamily="18" charset="0"/>
            </a:endParaRPr>
          </a:p>
          <a:p>
            <a:endParaRPr lang="en-US" altLang="ja-JP" sz="2800" dirty="0">
              <a:effectLst/>
              <a:ea typeface="游明朝" panose="02020400000000000000" pitchFamily="18" charset="-128"/>
              <a:cs typeface="Times New Roman" panose="02020603050405020304" pitchFamily="18" charset="0"/>
            </a:endParaRPr>
          </a:p>
          <a:p>
            <a:endParaRPr kumimoji="1" lang="en-US" altLang="ja-JP" sz="2800" dirty="0">
              <a:ea typeface="游明朝" panose="02020400000000000000" pitchFamily="18" charset="-128"/>
              <a:cs typeface="Times New Roman" panose="02020603050405020304" pitchFamily="18" charset="0"/>
            </a:endParaRPr>
          </a:p>
          <a:p>
            <a:endParaRPr kumimoji="1" lang="ja-JP" altLang="en-US" sz="2000" dirty="0"/>
          </a:p>
          <a:p>
            <a:endParaRPr kumimoji="1" lang="en-US" altLang="ja-JP" sz="2800" dirty="0">
              <a:latin typeface="+mn-ea"/>
            </a:endParaRPr>
          </a:p>
          <a:p>
            <a:endParaRPr kumimoji="1" lang="en-US" altLang="ja-JP" sz="2800" dirty="0">
              <a:solidFill>
                <a:schemeClr val="tx1"/>
              </a:solidFill>
              <a:latin typeface="+mn-ea"/>
            </a:endParaRPr>
          </a:p>
        </p:txBody>
      </p:sp>
      <p:sp>
        <p:nvSpPr>
          <p:cNvPr id="23" name="テキスト ボックス 22">
            <a:extLst>
              <a:ext uri="{FF2B5EF4-FFF2-40B4-BE49-F238E27FC236}">
                <a16:creationId xmlns:a16="http://schemas.microsoft.com/office/drawing/2014/main" id="{2E1C1942-B63E-4425-B4A1-F7845345A77F}"/>
              </a:ext>
            </a:extLst>
          </p:cNvPr>
          <p:cNvSpPr txBox="1"/>
          <p:nvPr/>
        </p:nvSpPr>
        <p:spPr>
          <a:xfrm>
            <a:off x="4079208" y="855113"/>
            <a:ext cx="6118758" cy="1015663"/>
          </a:xfrm>
          <a:prstGeom prst="rect">
            <a:avLst/>
          </a:prstGeom>
          <a:noFill/>
        </p:spPr>
        <p:txBody>
          <a:bodyPr wrap="square" rtlCol="0">
            <a:spAutoFit/>
          </a:bodyPr>
          <a:lstStyle/>
          <a:p>
            <a:r>
              <a:rPr kumimoji="1" lang="ja-JP" altLang="en-US" sz="6000" b="1" dirty="0"/>
              <a:t>石川県輪島市</a:t>
            </a:r>
          </a:p>
        </p:txBody>
      </p:sp>
      <p:sp>
        <p:nvSpPr>
          <p:cNvPr id="35" name="テキスト ボックス 34">
            <a:extLst>
              <a:ext uri="{FF2B5EF4-FFF2-40B4-BE49-F238E27FC236}">
                <a16:creationId xmlns:a16="http://schemas.microsoft.com/office/drawing/2014/main" id="{5326A97C-7030-49E3-AC87-74C132656197}"/>
              </a:ext>
            </a:extLst>
          </p:cNvPr>
          <p:cNvSpPr txBox="1"/>
          <p:nvPr/>
        </p:nvSpPr>
        <p:spPr>
          <a:xfrm>
            <a:off x="6830010" y="3332188"/>
            <a:ext cx="6313891" cy="1231106"/>
          </a:xfrm>
          <a:prstGeom prst="rect">
            <a:avLst/>
          </a:prstGeom>
          <a:noFill/>
        </p:spPr>
        <p:txBody>
          <a:bodyPr wrap="square" rtlCol="0">
            <a:spAutoFit/>
          </a:bodyPr>
          <a:lstStyle/>
          <a:p>
            <a:r>
              <a:rPr lang="ja-JP" altLang="en-US" sz="2800" b="1" dirty="0">
                <a:solidFill>
                  <a:srgbClr val="000000"/>
                </a:solidFill>
                <a:latin typeface="+mn-ea"/>
              </a:rPr>
              <a:t>「もとよりもっと　新・輪島」</a:t>
            </a:r>
            <a:endParaRPr lang="en-US" altLang="ja-JP" sz="2800" b="1" dirty="0">
              <a:solidFill>
                <a:srgbClr val="000000"/>
              </a:solidFill>
              <a:latin typeface="+mn-ea"/>
            </a:endParaRPr>
          </a:p>
          <a:p>
            <a:r>
              <a:rPr lang="ja-JP" altLang="en-US" sz="2800" b="1" dirty="0">
                <a:solidFill>
                  <a:srgbClr val="000000"/>
                </a:solidFill>
                <a:latin typeface="+mn-ea"/>
              </a:rPr>
              <a:t>　　　（復興スローガン）</a:t>
            </a:r>
            <a:endParaRPr lang="en-US" altLang="ja-JP" sz="2800" b="1" i="0" u="none" strike="noStrike" baseline="0" dirty="0">
              <a:solidFill>
                <a:srgbClr val="000000"/>
              </a:solidFill>
              <a:latin typeface="+mn-ea"/>
            </a:endParaRPr>
          </a:p>
          <a:p>
            <a:r>
              <a:rPr kumimoji="1" lang="ja-JP" altLang="en-US" b="1" dirty="0"/>
              <a:t>　</a:t>
            </a:r>
            <a:endParaRPr kumimoji="1" lang="en-US" altLang="ja-JP" b="1" dirty="0"/>
          </a:p>
        </p:txBody>
      </p:sp>
      <p:pic>
        <p:nvPicPr>
          <p:cNvPr id="3" name="図 2">
            <a:extLst>
              <a:ext uri="{FF2B5EF4-FFF2-40B4-BE49-F238E27FC236}">
                <a16:creationId xmlns:a16="http://schemas.microsoft.com/office/drawing/2014/main" id="{581B2980-B44E-4A17-BE0E-C4DF7E5A2271}"/>
              </a:ext>
            </a:extLst>
          </p:cNvPr>
          <p:cNvPicPr>
            <a:picLocks noChangeAspect="1"/>
          </p:cNvPicPr>
          <p:nvPr/>
        </p:nvPicPr>
        <p:blipFill rotWithShape="1">
          <a:blip r:embed="rId6"/>
          <a:srcRect l="945" t="36332" r="32282" b="21262"/>
          <a:stretch/>
        </p:blipFill>
        <p:spPr>
          <a:xfrm>
            <a:off x="7221894" y="4480505"/>
            <a:ext cx="4516016" cy="1651474"/>
          </a:xfrm>
          <a:prstGeom prst="rect">
            <a:avLst/>
          </a:prstGeom>
        </p:spPr>
      </p:pic>
      <p:pic>
        <p:nvPicPr>
          <p:cNvPr id="8" name="図 7">
            <a:extLst>
              <a:ext uri="{FF2B5EF4-FFF2-40B4-BE49-F238E27FC236}">
                <a16:creationId xmlns:a16="http://schemas.microsoft.com/office/drawing/2014/main" id="{290A92AF-5A11-4530-AD03-BB24F478B376}"/>
              </a:ext>
            </a:extLst>
          </p:cNvPr>
          <p:cNvPicPr>
            <a:picLocks noChangeAspect="1"/>
          </p:cNvPicPr>
          <p:nvPr/>
        </p:nvPicPr>
        <p:blipFill rotWithShape="1">
          <a:blip r:embed="rId7"/>
          <a:srcRect l="13440" t="37675" r="61907" b="21862"/>
          <a:stretch/>
        </p:blipFill>
        <p:spPr>
          <a:xfrm>
            <a:off x="10296263" y="365064"/>
            <a:ext cx="1839374" cy="1824022"/>
          </a:xfrm>
          <a:prstGeom prst="flowChartConnector">
            <a:avLst/>
          </a:prstGeom>
        </p:spPr>
      </p:pic>
      <p:sp>
        <p:nvSpPr>
          <p:cNvPr id="2" name="テキスト ボックス 1">
            <a:extLst>
              <a:ext uri="{FF2B5EF4-FFF2-40B4-BE49-F238E27FC236}">
                <a16:creationId xmlns:a16="http://schemas.microsoft.com/office/drawing/2014/main" id="{E92DFBF6-E684-43F3-9F30-7F7A2C96404D}"/>
              </a:ext>
            </a:extLst>
          </p:cNvPr>
          <p:cNvSpPr txBox="1"/>
          <p:nvPr/>
        </p:nvSpPr>
        <p:spPr>
          <a:xfrm>
            <a:off x="6854512" y="6393672"/>
            <a:ext cx="5734837" cy="1938992"/>
          </a:xfrm>
          <a:prstGeom prst="rect">
            <a:avLst/>
          </a:prstGeom>
          <a:noFill/>
        </p:spPr>
        <p:txBody>
          <a:bodyPr wrap="square" rtlCol="0">
            <a:spAutoFit/>
          </a:bodyPr>
          <a:lstStyle/>
          <a:p>
            <a:r>
              <a:rPr kumimoji="1" lang="ja-JP" altLang="en-US" sz="2400" dirty="0"/>
              <a:t>・干物（はちめ、さば、いか、ふぐ）</a:t>
            </a:r>
            <a:endParaRPr kumimoji="1" lang="en-US" altLang="ja-JP" sz="2400" dirty="0"/>
          </a:p>
          <a:p>
            <a:r>
              <a:rPr kumimoji="1" lang="ja-JP" altLang="en-US" sz="2400" dirty="0"/>
              <a:t>・海藻等の乾きもの</a:t>
            </a:r>
            <a:endParaRPr kumimoji="1" lang="en-US" altLang="ja-JP" sz="2400" dirty="0"/>
          </a:p>
          <a:p>
            <a:r>
              <a:rPr kumimoji="1" lang="ja-JP" altLang="en-US" sz="2400" dirty="0"/>
              <a:t>・さくら醤油</a:t>
            </a:r>
            <a:endParaRPr kumimoji="1" lang="en-US" altLang="ja-JP" sz="2400" dirty="0"/>
          </a:p>
          <a:p>
            <a:r>
              <a:rPr kumimoji="1" lang="ja-JP" altLang="en-US" sz="2400" dirty="0"/>
              <a:t>・塩</a:t>
            </a:r>
            <a:endParaRPr kumimoji="1" lang="en-US" altLang="ja-JP" sz="2400" dirty="0"/>
          </a:p>
          <a:p>
            <a:r>
              <a:rPr kumimoji="1" lang="ja-JP" altLang="en-US" sz="2400" dirty="0"/>
              <a:t>・</a:t>
            </a:r>
            <a:r>
              <a:rPr kumimoji="1" lang="ja-JP" altLang="en-US" sz="2400"/>
              <a:t>輪島</a:t>
            </a:r>
            <a:r>
              <a:rPr kumimoji="1" lang="ja-JP" altLang="en-US" sz="2400" smtClean="0"/>
              <a:t>サイダー　など</a:t>
            </a:r>
            <a:endParaRPr kumimoji="1" lang="en-US" altLang="ja-JP" sz="2400" dirty="0"/>
          </a:p>
        </p:txBody>
      </p:sp>
    </p:spTree>
    <p:extLst>
      <p:ext uri="{BB962C8B-B14F-4D97-AF65-F5344CB8AC3E}">
        <p14:creationId xmlns:p14="http://schemas.microsoft.com/office/powerpoint/2010/main" val="318795737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433</TotalTime>
  <Words>153</Words>
  <Application>Microsoft Office PowerPoint</Application>
  <PresentationFormat>A3 297x420 mm</PresentationFormat>
  <Paragraphs>14</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游ゴシック</vt:lpstr>
      <vt:lpstr>游ゴシック Light</vt:lpstr>
      <vt:lpstr>游明朝</vt:lpstr>
      <vt:lpstr>Arial</vt:lpstr>
      <vt:lpstr>Calibri</vt:lpstr>
      <vt:lpstr>Calibri Light</vt:lpstr>
      <vt:lpstr>Times New Roman</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tb0104</dc:creator>
  <cp:lastModifiedBy>伊藤　佑未子</cp:lastModifiedBy>
  <cp:revision>44</cp:revision>
  <cp:lastPrinted>2026-06-04T08:59:49Z</cp:lastPrinted>
  <dcterms:created xsi:type="dcterms:W3CDTF">2026-01-27T00:42:45Z</dcterms:created>
  <dcterms:modified xsi:type="dcterms:W3CDTF">2026-06-05T03:36:20Z</dcterms:modified>
</cp:coreProperties>
</file>